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413" r:id="rId2"/>
    <p:sldId id="327" r:id="rId3"/>
    <p:sldId id="425" r:id="rId4"/>
    <p:sldId id="426" r:id="rId5"/>
    <p:sldId id="428" r:id="rId6"/>
    <p:sldId id="427" r:id="rId7"/>
    <p:sldId id="423" r:id="rId8"/>
    <p:sldId id="424" r:id="rId9"/>
    <p:sldId id="422" r:id="rId10"/>
    <p:sldId id="421" r:id="rId11"/>
    <p:sldId id="420" r:id="rId12"/>
    <p:sldId id="417" r:id="rId13"/>
    <p:sldId id="418" r:id="rId14"/>
    <p:sldId id="416" r:id="rId15"/>
    <p:sldId id="414" r:id="rId16"/>
    <p:sldId id="429" r:id="rId17"/>
    <p:sldId id="430" r:id="rId18"/>
    <p:sldId id="431" r:id="rId19"/>
    <p:sldId id="432" r:id="rId20"/>
    <p:sldId id="433" r:id="rId21"/>
    <p:sldId id="434" r:id="rId22"/>
    <p:sldId id="435" r:id="rId23"/>
    <p:sldId id="436" r:id="rId24"/>
    <p:sldId id="437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indows User" initials="WU" lastIdx="134" clrIdx="0"/>
  <p:cmAuthor id="1" name="admin" initials="a" lastIdx="12" clrIdx="1"/>
  <p:cmAuthor id="2" name="Francois.beguin" initials="F" lastIdx="122" clrIdx="2"/>
  <p:cmAuthor id="3" name="François Béguin" initials="FB" lastIdx="30" clrIdx="3">
    <p:extLst/>
  </p:cmAuthor>
  <p:cmAuthor id="4" name="Emmanuel Pameté Yambou" initials="PYE" lastIdx="3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9252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94660"/>
  </p:normalViewPr>
  <p:slideViewPr>
    <p:cSldViewPr>
      <p:cViewPr varScale="1">
        <p:scale>
          <a:sx n="65" d="100"/>
          <a:sy n="65" d="100"/>
        </p:scale>
        <p:origin x="133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52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DE7F28-D102-4B55-B7FE-A19BA7B78A07}" type="datetimeFigureOut">
              <a:rPr lang="en-GB" smtClean="0"/>
              <a:pPr/>
              <a:t>09/10/2020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D1C258-53C1-4DC5-B5F7-5D81FE8FBD0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41367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5DC5C-8F6B-4793-8EF0-83668185A6E0}" type="datetimeFigureOut">
              <a:rPr lang="ru-RU" smtClean="0"/>
              <a:pPr/>
              <a:t>09.10.2020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F2EA41-DAE8-4A25-9980-1906F2F855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2204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9AE5A-0FEE-4A96-8314-3B9B85998C68}" type="datetime1">
              <a:rPr lang="ru-RU" smtClean="0"/>
              <a:pPr/>
              <a:t>09.10.2020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F402-ED5B-4DC4-8CA8-1476631ADE5E}" type="datetime1">
              <a:rPr lang="ru-RU" smtClean="0"/>
              <a:pPr/>
              <a:t>09.10.2020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CB31-3616-4C1D-BFA3-14F6DD56C590}" type="datetime1">
              <a:rPr lang="ru-RU" smtClean="0"/>
              <a:pPr/>
              <a:t>09.10.2020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6A5A-0026-4465-A38A-F234E7FBF9E2}" type="datetime1">
              <a:rPr lang="ru-RU" smtClean="0"/>
              <a:pPr/>
              <a:t>09.10.2020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31F37-E461-47AF-8145-F176D80F68CF}" type="datetime1">
              <a:rPr lang="ru-RU" smtClean="0"/>
              <a:pPr/>
              <a:t>09.10.2020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E06DB-4A4F-4455-8068-BC6AF08C00B7}" type="datetime1">
              <a:rPr lang="ru-RU" smtClean="0"/>
              <a:pPr/>
              <a:t>09.10.2020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517A6-C285-4D9B-BF4B-E2EB04531494}" type="datetime1">
              <a:rPr lang="ru-RU" smtClean="0"/>
              <a:pPr/>
              <a:t>09.10.2020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51B23-B095-40F9-9F86-9E5B96618C85}" type="datetime1">
              <a:rPr lang="ru-RU" smtClean="0"/>
              <a:pPr/>
              <a:t>09.10.2020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B1B2-31EF-432E-9CC7-D0CF7A107B85}" type="datetime1">
              <a:rPr lang="ru-RU" smtClean="0"/>
              <a:pPr/>
              <a:t>09.10.2020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6842E-AC5E-45DB-8214-D60EBE2E6404}" type="datetime1">
              <a:rPr lang="ru-RU" smtClean="0"/>
              <a:pPr/>
              <a:t>09.10.2020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563C2-6855-48A7-882E-C806659EB228}" type="datetime1">
              <a:rPr lang="ru-RU" smtClean="0"/>
              <a:pPr/>
              <a:t>09.10.2020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AD37E-0099-4C0E-890D-3344435EBDC0}" type="datetime1">
              <a:rPr lang="ru-RU" smtClean="0"/>
              <a:pPr/>
              <a:t>09.10.2020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1524000" y="62173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1404619" y="591721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611560" y="2348880"/>
            <a:ext cx="8136904" cy="1513908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ts val="1800"/>
              </a:spcAft>
            </a:pPr>
            <a:r>
              <a:rPr lang="ru-RU" sz="36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Повышение эффективности </a:t>
            </a:r>
            <a:r>
              <a:rPr lang="ru-RU" sz="36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водопользования</a:t>
            </a:r>
            <a:r>
              <a:rPr lang="en-HK" sz="36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 ЦА и РК</a:t>
            </a:r>
            <a:endParaRPr lang="ru-RU" sz="36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67744" y="407881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Лекция </a:t>
            </a:r>
            <a:r>
              <a:rPr lang="ru-RU" sz="36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№</a:t>
            </a:r>
            <a:r>
              <a:rPr lang="en-HK" sz="36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4</a:t>
            </a:r>
            <a:endParaRPr lang="ru-RU" sz="36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5640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Анализ состояния системы УВР в РК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179512" y="908720"/>
            <a:ext cx="8712968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невысокая эффективность системы охраны водных экосистем и водопользования, основанной преимущественно на мерах запретов и ограничений;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отсутствие органа, наделенного функциями по разработке государственной политики в области водоснабжения и водоотведения, за исключением тарифной политики;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утрата кадрового, проектного и научно-технического потенциала в водном секторе;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недостаточное вовлечение общественности в процесс принятия решений;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низкая прозрачность и подотчетность органов управления.</a:t>
            </a:r>
            <a:endParaRPr lang="pl-PL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98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Анализ состояния системы УВР в РК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1086" y="943268"/>
            <a:ext cx="8215370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Основным препятствием внедрения действенного управления является </a:t>
            </a:r>
            <a:r>
              <a:rPr lang="ru-RU" sz="2400" i="1" u="sng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недостаток потенциала</a:t>
            </a:r>
            <a:r>
              <a:rPr lang="ru-RU" sz="2400" i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- ограниченные возможности природоохранных, водохозяйственных и других организаций, а также гражданского общества и НПО.</a:t>
            </a:r>
          </a:p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К сокращению управленческого ресурса и утрате научно-технического потенциала организаций привело </a:t>
            </a:r>
            <a:r>
              <a:rPr lang="ru-RU" sz="2400" i="1" u="sng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недостаточное финансирование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</a:t>
            </a:r>
            <a:endParaRPr lang="pl-PL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58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Анализ состояния системы УВР в РК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12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323528" y="992917"/>
            <a:ext cx="83529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i="1" u="sng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Неэффективность механизмов </a:t>
            </a:r>
            <a:r>
              <a:rPr lang="ru-RU" sz="2400" i="1" u="sng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правоприменения</a:t>
            </a:r>
            <a:r>
              <a:rPr lang="ru-RU" sz="2400" i="1" u="sng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существующих законов в водном секторе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 В Казахстане существует необходимая законодательная база 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для реализации 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ИУВР: Водный, Земельный и Лесной Кодексы (2003), Законы РК «Об охране окружающей среды» (1997), «О санитарно-эпидемиологическом благополучии населения» (2002), «О сельском потребительском кооперативе водопользователей» и др. правовые документы. Водный кодекс создал юридические основы для проведения реформы системы управления водным сектором, однако его положения не подкреплены практическими шагами. </a:t>
            </a:r>
            <a:endParaRPr lang="ru-RU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1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Анализ состояния системы УВР в РК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13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1086" y="908720"/>
            <a:ext cx="821537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i="1" u="sng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Недостаточно </a:t>
            </a:r>
            <a:r>
              <a:rPr lang="ru-RU" sz="2400" i="1" u="sng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нормативно-правовых актов прямого действия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, не разработаны механизмы реализации существующих законов для бассейнового управления. Правовая база водного сектора включает, в основном, соглашения рамочного типа, не охватывающие весь комплекс проблем сотрудничества и не содержащие детальные механизмы подготовки и принятия решений. Отсутствует система координации выполнения обязательств по международным соглашениям и конвенциям. На начальной стадии находится работа по гармонизации водного законодательства с европейским законодательством.</a:t>
            </a:r>
            <a:endParaRPr lang="ru-RU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98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Анализ состояния системы УВР в РК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1086" y="908720"/>
            <a:ext cx="821537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i="1" u="sng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Ограниченное применение современных инструментов управления</a:t>
            </a:r>
            <a:r>
              <a:rPr lang="ru-RU" sz="2400" i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- оценка водных ресурсов, разработка планов управления водными ресурсами, управление спросом, разрешение конфликтов, регулирующие и экономические инструменты, управление и обмен информацией. Как результат - неэффективное планирование (неясные цели и отсутствие индикаторов результативности проектов, программ) 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и вложение 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инвестиций в капиталоемкие проекты, без мониторинга их результативности. Существующие в настоящее время ежегодные отчеты БВУ не содержат определенных целей управления водными ресурсами.</a:t>
            </a:r>
            <a:endParaRPr lang="pl-PL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830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Анализ состояния системы УВР в РК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15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1086" y="908720"/>
            <a:ext cx="821537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 настоящее время в водном секторе преобладает ресурсный подход, предполагающий освоение новых источников воды и экстенсивное развитие инфраструктуры, т.е. </a:t>
            </a:r>
            <a:r>
              <a:rPr lang="ru-RU" sz="2400" i="1" u="sng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преобладает подход удовлетворения предложения, а не регулирования спроса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 Низкая эффективность водопользования, особенно, 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 области 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орошаемого земледелия, в настоящее время является одной из основных причин дефицита водных ресурсов в Казахстане. Ослабление регулирования водопользования на местном уровне, недостаточная ответственность за 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состояние оросительных 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систем, и их низкий КПД лишь усугубляют ситуацию. </a:t>
            </a:r>
            <a:endParaRPr lang="ru-RU" sz="2400" dirty="0" smtClean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8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Анализ состояния системы УВР в РК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16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1086" y="908720"/>
            <a:ext cx="8215370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Не разработаны экономические механизмы устойчивого водопользования - слабое внедрение рыночных мер не способствуют стимулированию водопользователей к бережному и эффективному использованию воды, предотвращению загрязнения водных объектов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</a:t>
            </a:r>
          </a:p>
          <a:p>
            <a:pPr algn="just">
              <a:spcAft>
                <a:spcPts val="1800"/>
              </a:spcAft>
            </a:pPr>
            <a:r>
              <a:rPr lang="ru-RU" sz="2400" i="1" u="sng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Игнорирование </a:t>
            </a:r>
            <a:r>
              <a:rPr lang="ru-RU" sz="2400" i="1" u="sng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экосистемных</a:t>
            </a:r>
            <a:r>
              <a:rPr lang="ru-RU" sz="2400" i="1" u="sng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ограничений в водохозяйственной деятельности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 При планировании развития водного сектора еще недостаточно учитываются социальные, экономические и, особенно, экологические требования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</a:t>
            </a:r>
            <a:endParaRPr lang="ru-RU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96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Анализ состояния системы УВР в РК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17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107504" y="908720"/>
            <a:ext cx="878497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Игнорирование и </a:t>
            </a:r>
            <a:r>
              <a:rPr lang="ru-RU" sz="24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неучет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природоохранных требований в водохозяйственной деятельности привели к возникновению кризисной ситуации практически во всех речных бассейнах Казахстана. Проблемы деградации лесов, пастбищ, сокращения ледников, интенсивной эрозии на водосборных территориях декларируются, но не являются основанием для моделирования сценариев развития бассейнов и принятия управленческих решений. Несмотря на значительную зависимость развития экономики страны от состояния водного фонда, не осуществляется экономическая оценка водных экосистем (ВЭС) и предоставляемых ими обществу ресурсов и услуг. </a:t>
            </a:r>
            <a:endParaRPr lang="pl-PL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65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Анализ состояния системы УВР в РК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18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1086" y="908720"/>
            <a:ext cx="8215370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Величина экологического стока и санитарных попусков в низовья рек не определяется, зависит в основном от водности года и не всегда обеспечивает потребности экосистем в низовьях рек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</a:t>
            </a:r>
          </a:p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Основным недостатком существующих схем комплексного использования и охраны природных/водных ресурсов, схем размещения объектов водохозяйственного и мелиоративного строительства является то, что в них </a:t>
            </a:r>
            <a:r>
              <a:rPr lang="ru-RU" sz="2400" i="1" u="sng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не учтено устойчивое, справедливое и разумное обеспечение водой экосистем.</a:t>
            </a:r>
          </a:p>
          <a:p>
            <a:pPr algn="just">
              <a:spcAft>
                <a:spcPts val="1800"/>
              </a:spcAft>
            </a:pPr>
            <a:endParaRPr lang="pl-PL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  <a:p>
            <a:pPr algn="just">
              <a:spcAft>
                <a:spcPts val="1800"/>
              </a:spcAft>
            </a:pPr>
            <a:endParaRPr lang="pl-PL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8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Анализ состояния системы УВР в РК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19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1086" y="908720"/>
            <a:ext cx="821537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i="1" u="sng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Слабость гражданского общества и НПО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 Практика развития ассоциаций водопользователей (АВП) и сельских потребительских кооперативов водопользователей (СПКВ) показывает, что они еще на стадии формирования, практически не участвуют в управлении водными ресурсами и модернизации водохозяйственной инфраструктуры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2532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6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Введение</a:t>
            </a:r>
            <a:endParaRPr lang="ru-RU" sz="26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251520" y="801280"/>
            <a:ext cx="8712968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0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Устойчивому социально-экономическому развитию Казахстана, достижению баланса между имеющимися водными ресурсами и потребностями в них препятствует множество проблем водного сектора. Вода является ключевым природным компонентом обеспечения существования человечества и целостности экосистем. Одновременно, водные ресурсы это один из лимитирующих факторов развития общества. В Концепции развития водного сектора экономики и водохозяйственной политики Республики Казахстан до 2010 года (далее –Концепция) наиболее острыми водными проблемами страны </a:t>
            </a:r>
            <a:r>
              <a:rPr lang="ru-RU" sz="20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признаны нарастающий </a:t>
            </a:r>
            <a:r>
              <a:rPr lang="ru-RU" sz="20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дефицит воды, загрязнение поверхностных и подземных вод, огромные сверхнормативные потери воды, обострение проблем обеспечения населения качественной питьевой водой, проблемы межгосударственного вододеления, угроза истощения водных ресурсов вследствие роста населения и развития экономики. Для преодоления водного кризиса в стране совершенствование системы управления водными ресурсами и водопользованием является одним из главных приоритетов водохозяйственной политики </a:t>
            </a:r>
            <a:r>
              <a:rPr lang="ru-RU" sz="20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Республики</a:t>
            </a:r>
            <a:endParaRPr lang="pl-PL" sz="20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Выполнение международных обязательств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20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1086" y="908720"/>
            <a:ext cx="821537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i="1" u="sng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Недостаточная ответственность за функционирование инфраструктуры водохозяйственного сектора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 Фактический износ водохозяйственных объектов составляет более 60 %, снижена надежность и безопасность стратегически важных сооружений. Из 653 имеющихся в республике гидросооружений 268 нуждаются в срочном ремонте. Особенно в условиях аварийного состояния находятся плотины крупных гидроузлов, что может явиться причиной возникновения катастрофических наводнений.</a:t>
            </a:r>
            <a:endParaRPr lang="pl-PL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34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Анализ состояния системы УВР в РК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21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1086" y="908720"/>
            <a:ext cx="8215370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Неразвитость национальной информационной системы. На современном этапе слабо налажены процессы обмена и доступа к информации.</a:t>
            </a:r>
          </a:p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Водохозяйственные организации не имеют доступа к информации других государственных организаций, а общественности приходится решать проблемы 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 доступом 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информации самостоятельно. Не существует организации технически способной сформировать и сопровождать полную базу данных по водохозяйственной отрасли. В результате не обеспечивается 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доступ заинтересованных 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участников к социально-экономической и экологической информации, снижается объективность принимаемых решений на всех уровнях управления. </a:t>
            </a:r>
            <a:endParaRPr lang="pl-PL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91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Анализ состояния системы УВР в РК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22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1086" y="908720"/>
            <a:ext cx="821537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Наблюдается значительный дефицит информации и недостаточная осведомленность лиц принимающих решения, а также населения. Требует развития система образования в области управления водными ресурсами. Пробел в образовании - недостаток квалифицированных специалистов, средств обучения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13857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Анализ состояния системы УВР в РК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23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1086" y="908720"/>
            <a:ext cx="821537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Проблемы управления трансграничных рек и 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международного сотрудничества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 Серьезными проблемами управления трансграничными водными объектами являются недостаточная </a:t>
            </a:r>
            <a:r>
              <a:rPr lang="ru-RU" sz="24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урегулированность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вопросов 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распределения совместного 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использования трансграничных рек, отсутствие межгосударственной системы мониторинга за состоянием водных ресурсов и обмена достоверными данными об использовании водных ресурсов, взаимного оповещения об аварийных ситуациях на водохозяйственных объектах трансграничных рек. </a:t>
            </a:r>
            <a:endParaRPr lang="pl-PL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14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Анализ состояния системы УВР в РК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24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1086" y="908720"/>
            <a:ext cx="821537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Отсутствует правовая и методическая основа регламентации пользования совместными природными ресурсами; согласованной оценки и взыскания трансграничного экологического ущерба. Попытки двухстороннего разрешения проблем трансграничного загрязнения не привели к практическим результатам – снижению уровня загрязнения трансграничных рек. Все это, в совокупности с высокой степенью трансграничного характера формирования водных ресурсов и нарастания загрязнения водных объектов, рассматриваются серьезными 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вызовами устойчивому </a:t>
            </a:r>
            <a:r>
              <a:rPr lang="ru-RU" sz="24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водообеспечению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населения, отраслей экономики и экологической безопасности страны.</a:t>
            </a:r>
            <a:endParaRPr lang="pl-PL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2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243408"/>
            <a:ext cx="8363272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Анализ состояния системы УВР в РК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620688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566133" y="832644"/>
            <a:ext cx="81206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Анализ существующей ситуации 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показывает 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наличие ряда 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не решенных 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ключевых проблем в системе управления, что может создать к 2015-2020 году реальные угрозы для развития экономики, экологической устойчивости и обеспечения питьевой водой населения страны</a:t>
            </a:r>
            <a:endParaRPr lang="ru-RU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78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-71455"/>
            <a:ext cx="8651304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Анализ состояния системы УВР в РК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6743" y="980728"/>
            <a:ext cx="7324873" cy="504548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0654" y="6093296"/>
            <a:ext cx="91770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*</a:t>
            </a:r>
            <a:r>
              <a:rPr lang="en-HK" sz="1600" dirty="0" smtClean="0"/>
              <a:t> </a:t>
            </a:r>
            <a:r>
              <a:rPr lang="ru-RU" sz="1600" dirty="0" smtClean="0"/>
              <a:t>Р</a:t>
            </a:r>
            <a:r>
              <a:rPr lang="en-HK" sz="1600" dirty="0" err="1" smtClean="0"/>
              <a:t>результат</a:t>
            </a:r>
            <a:r>
              <a:rPr lang="ru-RU" sz="1600" dirty="0" smtClean="0"/>
              <a:t>ы</a:t>
            </a:r>
            <a:r>
              <a:rPr lang="en-HK" sz="1600" dirty="0" smtClean="0"/>
              <a:t> </a:t>
            </a:r>
            <a:r>
              <a:rPr lang="en-HK" sz="1600" dirty="0" err="1"/>
              <a:t>исследований</a:t>
            </a:r>
            <a:r>
              <a:rPr lang="en-HK" sz="1600" dirty="0"/>
              <a:t> </a:t>
            </a:r>
            <a:r>
              <a:rPr lang="en-HK" sz="1600" dirty="0" err="1"/>
              <a:t>Научно-исследовательского</a:t>
            </a:r>
            <a:r>
              <a:rPr lang="en-HK" sz="1600" dirty="0"/>
              <a:t> </a:t>
            </a:r>
            <a:r>
              <a:rPr lang="en-HK" sz="1600" dirty="0" err="1"/>
              <a:t>института</a:t>
            </a:r>
            <a:r>
              <a:rPr lang="en-HK" sz="1600" dirty="0"/>
              <a:t> </a:t>
            </a:r>
            <a:r>
              <a:rPr lang="en-HK" sz="1600" dirty="0" err="1"/>
              <a:t>водного</a:t>
            </a:r>
            <a:r>
              <a:rPr lang="en-HK" sz="1600" dirty="0"/>
              <a:t> </a:t>
            </a:r>
            <a:r>
              <a:rPr lang="en-HK" sz="1600" dirty="0" err="1" smtClean="0"/>
              <a:t>хозяйства</a:t>
            </a:r>
            <a:r>
              <a:rPr lang="ru-RU" sz="1600" dirty="0" smtClean="0"/>
              <a:t> </a:t>
            </a:r>
            <a:r>
              <a:rPr lang="en-HK" sz="1600" dirty="0" smtClean="0"/>
              <a:t>РК </a:t>
            </a:r>
            <a:r>
              <a:rPr lang="en-HK" sz="1600" dirty="0"/>
              <a:t>(</a:t>
            </a:r>
            <a:r>
              <a:rPr lang="en-HK" sz="1600" dirty="0" err="1"/>
              <a:t>материалы</a:t>
            </a:r>
            <a:r>
              <a:rPr lang="en-HK" sz="1600" dirty="0"/>
              <a:t> </a:t>
            </a:r>
            <a:r>
              <a:rPr lang="en-HK" sz="1600" dirty="0" err="1"/>
              <a:t>Международной</a:t>
            </a:r>
            <a:r>
              <a:rPr lang="en-HK" sz="1600" dirty="0"/>
              <a:t> </a:t>
            </a:r>
            <a:r>
              <a:rPr lang="en-HK" sz="1600" dirty="0" err="1" smtClean="0"/>
              <a:t>Научно</a:t>
            </a:r>
            <a:r>
              <a:rPr lang="en-HK" sz="1600" dirty="0" smtClean="0"/>
              <a:t>-</a:t>
            </a:r>
            <a:r>
              <a:rPr lang="ru-RU" sz="1600" dirty="0" smtClean="0"/>
              <a:t>п</a:t>
            </a:r>
            <a:r>
              <a:rPr lang="en-HK" sz="1600" dirty="0" err="1" smtClean="0"/>
              <a:t>рактической</a:t>
            </a:r>
            <a:r>
              <a:rPr lang="en-HK" sz="1600" dirty="0" smtClean="0"/>
              <a:t> </a:t>
            </a:r>
            <a:r>
              <a:rPr lang="en-HK" sz="1600" dirty="0" err="1"/>
              <a:t>Конференции</a:t>
            </a:r>
            <a:r>
              <a:rPr lang="en-HK" sz="1600" dirty="0"/>
              <a:t> – </a:t>
            </a:r>
            <a:r>
              <a:rPr lang="en-HK" sz="1600" dirty="0" err="1"/>
              <a:t>Тараз</a:t>
            </a:r>
            <a:r>
              <a:rPr lang="en-HK" sz="1600" dirty="0"/>
              <a:t>, 2005 г. – с 59 –68).</a:t>
            </a:r>
          </a:p>
        </p:txBody>
      </p:sp>
    </p:spTree>
    <p:extLst>
      <p:ext uri="{BB962C8B-B14F-4D97-AF65-F5344CB8AC3E}">
        <p14:creationId xmlns:p14="http://schemas.microsoft.com/office/powerpoint/2010/main" val="424261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579296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Анализ состояния системы УВР в РК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1086" y="963300"/>
            <a:ext cx="8215370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К приоритетным проблемам системы управления водными ресурсами и водопользованием относятся: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Несовершенство национальной водной политики. Очевидно, что реализация действенного управления возможна на надежной политической основе и сильных политических обязательствах. Национальная водная политика не получила пока своего ясного выражения. Отсутствие “водного видения”, количественно выраженных целей в Концепции и долгосрочных интегрирующих программ, как показывает опыт, может привести к распылению государственных средств между многочисленными проектами и уменьшению эффективности водохозяйственной деятельности в целом.</a:t>
            </a:r>
            <a:endParaRPr lang="ru-RU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05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43528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Анализ состояния системы УВР в РК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1086" y="992917"/>
            <a:ext cx="821537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Неразвитость организационной среды и секторная разобщенность системы управления. Несмотря на признание на высоком политическом уровне необходимости преобразований в управлении водным хозяйством, реформирование организационной структуры не осуществляется. Связанные в единый природный комплекс и технологические процессы, объекты управления бассейнов находятся в разных системах управления, для согласованных действий требуются сложные и не всегда осуществимые на практике процедуры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</a:t>
            </a:r>
            <a:endParaRPr lang="ru-RU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21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Анализ состояния системы УВР в РК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620688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0" y="692696"/>
            <a:ext cx="8892480" cy="6109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Ведомственная подчиненность КВР не способствует эффективной реализации государственной политики в области использования и охраны водного фонда, межотраслевой координации и интеграции интересов водопользователей, решению нарастающих проблем как на национальном, так и на межгосударственном уровнях управления, а также устойчивому развитию водного сектора республики в целом. Участие многих ведомств в управлении водными ресурсами и межведомственные барьеры (сельское хозяйство, энергетика, экология), неразвитость механизмов согласования интересов, не учет специфических особенностей водных ресурсов (пространственное взаимовлияние, отсутствие административных границ, изменчивость стока во времени) при принятии решений приводят, в конечном итоге, к конфликтам, экономическим потерям и ущемлению интересов водопользователей</a:t>
            </a:r>
            <a:r>
              <a:rPr lang="ru-RU" sz="23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 </a:t>
            </a:r>
            <a:r>
              <a:rPr lang="ru-RU" sz="2300" b="1" i="1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(на 2006 год)</a:t>
            </a:r>
            <a:endParaRPr lang="pl-PL" sz="2300" b="1" i="1" dirty="0">
              <a:solidFill>
                <a:srgbClr val="FF000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735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461086" y="908720"/>
            <a:ext cx="821537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800"/>
              </a:spcAft>
            </a:pPr>
            <a:r>
              <a:rPr lang="ru-RU" sz="2400" b="1" u="sng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Ключевыми проблемами организационной среды являются: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объединение функций государственного управления и хозяйственной деятельности;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низкий статус Комитета по водным ресурсам (КВР) и его ограниченные возможности в силу его ведомственной подчиненности, перманентных реорганизаций и сокращения штатов;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Бассейновые водохозяйственные управления (БВУ) не имеют реальных полномочий, необходимых для их полноценной работы в соответствии с бассейновым принципом ИУВР;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ru-RU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94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Анализ состояния системы УВР в РК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1086" y="908720"/>
            <a:ext cx="821537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недостаточно развита организационная структура КВР и БВУ, отсутствуют необходимые отделы, в частности служба, занимающаяся постоянным анализом, водохозяйственным планированием и корректировкой планов водопользования;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фактически нет организации, ответственной за управление и улучшение качества вод водных объектов с четко определенными полномочиями;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разделение функций управления поверхностными водными ресурсами и управления пресными подземными водами;</a:t>
            </a:r>
            <a:endParaRPr lang="pl-PL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57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14199</TotalTime>
  <Words>1650</Words>
  <Application>Microsoft Office PowerPoint</Application>
  <PresentationFormat>Экран (4:3)</PresentationFormat>
  <Paragraphs>85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9" baseType="lpstr">
      <vt:lpstr>Arial</vt:lpstr>
      <vt:lpstr>Calibri</vt:lpstr>
      <vt:lpstr>Comic Sans MS</vt:lpstr>
      <vt:lpstr>Times New Roman</vt:lpstr>
      <vt:lpstr>Тема Office</vt:lpstr>
      <vt:lpstr>Презентация PowerPoint</vt:lpstr>
      <vt:lpstr>Введение</vt:lpstr>
      <vt:lpstr>Анализ состояния системы УВР в РК</vt:lpstr>
      <vt:lpstr>Анализ состояния системы УВР в РК</vt:lpstr>
      <vt:lpstr>Анализ состояния системы УВР в РК</vt:lpstr>
      <vt:lpstr>Анализ состояния системы УВР в РК</vt:lpstr>
      <vt:lpstr>Анализ состояния системы УВР в РК</vt:lpstr>
      <vt:lpstr>Презентация PowerPoint</vt:lpstr>
      <vt:lpstr>Анализ состояния системы УВР в РК</vt:lpstr>
      <vt:lpstr>Анализ состояния системы УВР в РК</vt:lpstr>
      <vt:lpstr>Анализ состояния системы УВР в РК</vt:lpstr>
      <vt:lpstr>Анализ состояния системы УВР в РК</vt:lpstr>
      <vt:lpstr>Анализ состояния системы УВР в РК</vt:lpstr>
      <vt:lpstr>Анализ состояния системы УВР в РК</vt:lpstr>
      <vt:lpstr>Анализ состояния системы УВР в РК</vt:lpstr>
      <vt:lpstr>Анализ состояния системы УВР в РК</vt:lpstr>
      <vt:lpstr>Анализ состояния системы УВР в РК</vt:lpstr>
      <vt:lpstr>Анализ состояния системы УВР в РК</vt:lpstr>
      <vt:lpstr>Анализ состояния системы УВР в РК</vt:lpstr>
      <vt:lpstr>Выполнение международных обязательств</vt:lpstr>
      <vt:lpstr>Анализ состояния системы УВР в РК</vt:lpstr>
      <vt:lpstr>Анализ состояния системы УВР в РК</vt:lpstr>
      <vt:lpstr>Анализ состояния системы УВР в РК</vt:lpstr>
      <vt:lpstr>Анализ состояния системы УВР в РК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Vladimir</cp:lastModifiedBy>
  <cp:revision>1504</cp:revision>
  <dcterms:created xsi:type="dcterms:W3CDTF">2018-10-18T08:08:24Z</dcterms:created>
  <dcterms:modified xsi:type="dcterms:W3CDTF">2020-10-09T07:23:17Z</dcterms:modified>
</cp:coreProperties>
</file>